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8288000" cy="10287000"/>
  <p:notesSz cx="6858000" cy="9144000"/>
  <p:embeddedFontLst>
    <p:embeddedFont>
      <p:font typeface="Open Sans Bold"/>
      <p:regular r:id="rId11"/>
    </p:embeddedFont>
    <p:embeddedFont>
      <p:font typeface="Rufina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2" d="100"/>
          <a:sy n="52" d="100"/>
        </p:scale>
        <p:origin x="85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5.jpeg"/><Relationship Id="rId10" Type="http://schemas.openxmlformats.org/officeDocument/2006/relationships/image" Target="../media/image9.sv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9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12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9.svg"/><Relationship Id="rId5" Type="http://schemas.openxmlformats.org/officeDocument/2006/relationships/image" Target="../media/image16.png"/><Relationship Id="rId10" Type="http://schemas.openxmlformats.org/officeDocument/2006/relationships/image" Target="../media/image8.png"/><Relationship Id="rId4" Type="http://schemas.openxmlformats.org/officeDocument/2006/relationships/image" Target="../media/image15.jpeg"/><Relationship Id="rId9" Type="http://schemas.openxmlformats.org/officeDocument/2006/relationships/image" Target="../media/image7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9.jpeg"/><Relationship Id="rId7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9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2.jpeg"/><Relationship Id="rId7" Type="http://schemas.openxmlformats.org/officeDocument/2006/relationships/image" Target="../media/image7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9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25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CAC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325742" y="0"/>
            <a:ext cx="10962258" cy="10287000"/>
          </a:xfrm>
          <a:custGeom>
            <a:avLst/>
            <a:gdLst/>
            <a:ahLst/>
            <a:cxnLst/>
            <a:rect l="l" t="t" r="r" b="b"/>
            <a:pathLst>
              <a:path w="10962258" h="10287000">
                <a:moveTo>
                  <a:pt x="0" y="0"/>
                </a:moveTo>
                <a:lnTo>
                  <a:pt x="10962258" y="0"/>
                </a:lnTo>
                <a:lnTo>
                  <a:pt x="10962258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7583" t="-2792" r="-14942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280555" y="963147"/>
            <a:ext cx="9062513" cy="5077178"/>
            <a:chOff x="0" y="0"/>
            <a:chExt cx="12083351" cy="6769571"/>
          </a:xfrm>
        </p:grpSpPr>
        <p:sp>
          <p:nvSpPr>
            <p:cNvPr id="4" name="TextBox 4"/>
            <p:cNvSpPr txBox="1"/>
            <p:nvPr/>
          </p:nvSpPr>
          <p:spPr>
            <a:xfrm>
              <a:off x="0" y="452165"/>
              <a:ext cx="12083351" cy="52400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9872"/>
                </a:lnSpc>
              </a:pPr>
              <a:r>
                <a:rPr lang="en-US" sz="11093">
                  <a:solidFill>
                    <a:srgbClr val="000000"/>
                  </a:solidFill>
                  <a:latin typeface="Rufina"/>
                  <a:ea typeface="Rufina"/>
                  <a:cs typeface="Rufina"/>
                  <a:sym typeface="Rufina"/>
                </a:rPr>
                <a:t>Projeto  Abrigo de ônibus</a:t>
              </a: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132522" y="6202047"/>
              <a:ext cx="7579715" cy="48251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2901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0" y="5245306"/>
            <a:ext cx="7325742" cy="7950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580"/>
              </a:lnSpc>
            </a:pPr>
            <a:r>
              <a:rPr lang="en-US" sz="47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Hackaton CBCA 2024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-1363721" y="6955227"/>
            <a:ext cx="5607255" cy="33317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460"/>
              </a:lnSpc>
            </a:pPr>
            <a:r>
              <a:rPr lang="en-US" sz="2471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                        Amanda Waleska </a:t>
            </a:r>
          </a:p>
          <a:p>
            <a:pPr algn="just">
              <a:lnSpc>
                <a:spcPts val="3460"/>
              </a:lnSpc>
            </a:pPr>
            <a:r>
              <a:rPr lang="en-US" sz="2471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                        Eduarda Faustino </a:t>
            </a:r>
          </a:p>
          <a:p>
            <a:pPr algn="just">
              <a:lnSpc>
                <a:spcPts val="3460"/>
              </a:lnSpc>
            </a:pPr>
            <a:r>
              <a:rPr lang="en-US" sz="2471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                        Matheus Vitor  </a:t>
            </a:r>
          </a:p>
          <a:p>
            <a:pPr algn="just">
              <a:lnSpc>
                <a:spcPts val="3460"/>
              </a:lnSpc>
            </a:pPr>
            <a:r>
              <a:rPr lang="en-US" sz="2471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                        Pedro Alves </a:t>
            </a:r>
          </a:p>
          <a:p>
            <a:pPr algn="just">
              <a:lnSpc>
                <a:spcPts val="3460"/>
              </a:lnSpc>
            </a:pPr>
            <a:r>
              <a:rPr lang="en-US" sz="2471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                        Sara Cardoso </a:t>
            </a:r>
          </a:p>
          <a:p>
            <a:pPr algn="just">
              <a:lnSpc>
                <a:spcPts val="3460"/>
              </a:lnSpc>
            </a:pPr>
            <a:r>
              <a:rPr lang="en-US" sz="2471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                        Silene Maria  </a:t>
            </a:r>
          </a:p>
          <a:p>
            <a:pPr algn="just">
              <a:lnSpc>
                <a:spcPts val="3460"/>
              </a:lnSpc>
            </a:pPr>
            <a:r>
              <a:rPr lang="en-US" sz="2471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</a:p>
          <a:p>
            <a:pPr algn="just">
              <a:lnSpc>
                <a:spcPts val="2395"/>
              </a:lnSpc>
            </a:pPr>
            <a:endParaRPr lang="en-US" sz="2471" b="1">
              <a:solidFill>
                <a:srgbClr val="000000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27124" y="1620799"/>
            <a:ext cx="7607622" cy="3841893"/>
          </a:xfrm>
          <a:custGeom>
            <a:avLst/>
            <a:gdLst/>
            <a:ahLst/>
            <a:cxnLst/>
            <a:rect l="l" t="t" r="r" b="b"/>
            <a:pathLst>
              <a:path w="7607622" h="3841893">
                <a:moveTo>
                  <a:pt x="0" y="0"/>
                </a:moveTo>
                <a:lnTo>
                  <a:pt x="7607621" y="0"/>
                </a:lnTo>
                <a:lnTo>
                  <a:pt x="7607621" y="3841893"/>
                </a:lnTo>
                <a:lnTo>
                  <a:pt x="0" y="3841893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4204" t="-15345" r="-26219" b="-15345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AutoShape 3"/>
          <p:cNvSpPr/>
          <p:nvPr/>
        </p:nvSpPr>
        <p:spPr>
          <a:xfrm>
            <a:off x="455724" y="1183286"/>
            <a:ext cx="1653295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4" name="Freeform 4"/>
          <p:cNvSpPr/>
          <p:nvPr/>
        </p:nvSpPr>
        <p:spPr>
          <a:xfrm>
            <a:off x="16988682" y="165801"/>
            <a:ext cx="998435" cy="998435"/>
          </a:xfrm>
          <a:custGeom>
            <a:avLst/>
            <a:gdLst/>
            <a:ahLst/>
            <a:cxnLst/>
            <a:rect l="l" t="t" r="r" b="b"/>
            <a:pathLst>
              <a:path w="998435" h="998435">
                <a:moveTo>
                  <a:pt x="0" y="0"/>
                </a:moveTo>
                <a:lnTo>
                  <a:pt x="998436" y="0"/>
                </a:lnTo>
                <a:lnTo>
                  <a:pt x="998436" y="998435"/>
                </a:lnTo>
                <a:lnTo>
                  <a:pt x="0" y="9984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5" name="TextBox 5"/>
          <p:cNvSpPr txBox="1"/>
          <p:nvPr/>
        </p:nvSpPr>
        <p:spPr>
          <a:xfrm>
            <a:off x="668870" y="490382"/>
            <a:ext cx="7901384" cy="5383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77"/>
              </a:lnSpc>
            </a:pPr>
            <a:r>
              <a:rPr lang="en-US" sz="3763">
                <a:solidFill>
                  <a:srgbClr val="000000"/>
                </a:solidFill>
                <a:latin typeface="Rufina"/>
                <a:ea typeface="Rufina"/>
                <a:cs typeface="Rufina"/>
                <a:sym typeface="Rufina"/>
              </a:rPr>
              <a:t>VISTAS DO PROJETO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-1381691" y="1145186"/>
            <a:ext cx="7325742" cy="32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</a:pPr>
            <a:r>
              <a:rPr lang="en-US" sz="19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Hackaton CBCA 2024 </a:t>
            </a:r>
          </a:p>
        </p:txBody>
      </p:sp>
      <p:sp>
        <p:nvSpPr>
          <p:cNvPr id="7" name="Freeform 7"/>
          <p:cNvSpPr/>
          <p:nvPr/>
        </p:nvSpPr>
        <p:spPr>
          <a:xfrm>
            <a:off x="455724" y="6053242"/>
            <a:ext cx="7607622" cy="3841893"/>
          </a:xfrm>
          <a:custGeom>
            <a:avLst/>
            <a:gdLst/>
            <a:ahLst/>
            <a:cxnLst/>
            <a:rect l="l" t="t" r="r" b="b"/>
            <a:pathLst>
              <a:path w="7607622" h="3841893">
                <a:moveTo>
                  <a:pt x="0" y="0"/>
                </a:moveTo>
                <a:lnTo>
                  <a:pt x="7607621" y="0"/>
                </a:lnTo>
                <a:lnTo>
                  <a:pt x="7607621" y="3841893"/>
                </a:lnTo>
                <a:lnTo>
                  <a:pt x="0" y="38418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17" r="-317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8" name="Freeform 8"/>
          <p:cNvSpPr/>
          <p:nvPr/>
        </p:nvSpPr>
        <p:spPr>
          <a:xfrm>
            <a:off x="9144000" y="6406533"/>
            <a:ext cx="7607622" cy="3488602"/>
          </a:xfrm>
          <a:custGeom>
            <a:avLst/>
            <a:gdLst/>
            <a:ahLst/>
            <a:cxnLst/>
            <a:rect l="l" t="t" r="r" b="b"/>
            <a:pathLst>
              <a:path w="7607622" h="3488602">
                <a:moveTo>
                  <a:pt x="0" y="0"/>
                </a:moveTo>
                <a:lnTo>
                  <a:pt x="7607622" y="0"/>
                </a:lnTo>
                <a:lnTo>
                  <a:pt x="7607622" y="3488602"/>
                </a:lnTo>
                <a:lnTo>
                  <a:pt x="0" y="34886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r="-4027" b="-10127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8920660" y="1620799"/>
            <a:ext cx="6801643" cy="4606177"/>
          </a:xfrm>
          <a:custGeom>
            <a:avLst/>
            <a:gdLst/>
            <a:ahLst/>
            <a:cxnLst/>
            <a:rect l="l" t="t" r="r" b="b"/>
            <a:pathLst>
              <a:path w="6801643" h="4606177">
                <a:moveTo>
                  <a:pt x="0" y="0"/>
                </a:moveTo>
                <a:lnTo>
                  <a:pt x="6801643" y="0"/>
                </a:lnTo>
                <a:lnTo>
                  <a:pt x="6801643" y="4606177"/>
                </a:lnTo>
                <a:lnTo>
                  <a:pt x="0" y="460617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t="-15756" b="-495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Freeform 10"/>
          <p:cNvSpPr/>
          <p:nvPr/>
        </p:nvSpPr>
        <p:spPr>
          <a:xfrm>
            <a:off x="16017209" y="1325842"/>
            <a:ext cx="2484182" cy="2457082"/>
          </a:xfrm>
          <a:custGeom>
            <a:avLst/>
            <a:gdLst/>
            <a:ahLst/>
            <a:cxnLst/>
            <a:rect l="l" t="t" r="r" b="b"/>
            <a:pathLst>
              <a:path w="2484182" h="2457082">
                <a:moveTo>
                  <a:pt x="0" y="0"/>
                </a:moveTo>
                <a:lnTo>
                  <a:pt x="2484182" y="0"/>
                </a:lnTo>
                <a:lnTo>
                  <a:pt x="2484182" y="2457082"/>
                </a:lnTo>
                <a:lnTo>
                  <a:pt x="0" y="245708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1" name="Freeform 11"/>
          <p:cNvSpPr/>
          <p:nvPr/>
        </p:nvSpPr>
        <p:spPr>
          <a:xfrm>
            <a:off x="5632611" y="346454"/>
            <a:ext cx="1895128" cy="682246"/>
          </a:xfrm>
          <a:custGeom>
            <a:avLst/>
            <a:gdLst/>
            <a:ahLst/>
            <a:cxnLst/>
            <a:rect l="l" t="t" r="r" b="b"/>
            <a:pathLst>
              <a:path w="1895128" h="682246">
                <a:moveTo>
                  <a:pt x="0" y="0"/>
                </a:moveTo>
                <a:lnTo>
                  <a:pt x="1895129" y="0"/>
                </a:lnTo>
                <a:lnTo>
                  <a:pt x="1895129" y="682246"/>
                </a:lnTo>
                <a:lnTo>
                  <a:pt x="0" y="682246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55724" y="1183286"/>
            <a:ext cx="1653295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>
            <a:off x="16988682" y="165801"/>
            <a:ext cx="998435" cy="998435"/>
          </a:xfrm>
          <a:custGeom>
            <a:avLst/>
            <a:gdLst/>
            <a:ahLst/>
            <a:cxnLst/>
            <a:rect l="l" t="t" r="r" b="b"/>
            <a:pathLst>
              <a:path w="998435" h="998435">
                <a:moveTo>
                  <a:pt x="0" y="0"/>
                </a:moveTo>
                <a:lnTo>
                  <a:pt x="998436" y="0"/>
                </a:lnTo>
                <a:lnTo>
                  <a:pt x="998436" y="998435"/>
                </a:lnTo>
                <a:lnTo>
                  <a:pt x="0" y="9984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Freeform 4"/>
          <p:cNvSpPr/>
          <p:nvPr/>
        </p:nvSpPr>
        <p:spPr>
          <a:xfrm>
            <a:off x="2557347" y="1620799"/>
            <a:ext cx="11741842" cy="8302461"/>
          </a:xfrm>
          <a:custGeom>
            <a:avLst/>
            <a:gdLst/>
            <a:ahLst/>
            <a:cxnLst/>
            <a:rect l="l" t="t" r="r" b="b"/>
            <a:pathLst>
              <a:path w="11741842" h="8302461">
                <a:moveTo>
                  <a:pt x="0" y="0"/>
                </a:moveTo>
                <a:lnTo>
                  <a:pt x="11741842" y="0"/>
                </a:lnTo>
                <a:lnTo>
                  <a:pt x="11741842" y="8302461"/>
                </a:lnTo>
                <a:lnTo>
                  <a:pt x="0" y="830246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5" name="TextBox 5"/>
          <p:cNvSpPr txBox="1"/>
          <p:nvPr/>
        </p:nvSpPr>
        <p:spPr>
          <a:xfrm>
            <a:off x="668870" y="490382"/>
            <a:ext cx="7901384" cy="5383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77"/>
              </a:lnSpc>
            </a:pPr>
            <a:r>
              <a:rPr lang="en-US" sz="3763">
                <a:solidFill>
                  <a:srgbClr val="000000"/>
                </a:solidFill>
                <a:latin typeface="Rufina"/>
                <a:ea typeface="Rufina"/>
                <a:cs typeface="Rufina"/>
                <a:sym typeface="Rufina"/>
              </a:rPr>
              <a:t>FOLHA DO PROJETO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-1381691" y="1145186"/>
            <a:ext cx="7325742" cy="32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</a:pPr>
            <a:r>
              <a:rPr lang="en-US" sz="19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Hackaton CBCA 2024 </a:t>
            </a:r>
          </a:p>
        </p:txBody>
      </p:sp>
      <p:sp>
        <p:nvSpPr>
          <p:cNvPr id="7" name="Freeform 7"/>
          <p:cNvSpPr/>
          <p:nvPr/>
        </p:nvSpPr>
        <p:spPr>
          <a:xfrm rot="-10800000">
            <a:off x="0" y="7829918"/>
            <a:ext cx="2484182" cy="2457082"/>
          </a:xfrm>
          <a:custGeom>
            <a:avLst/>
            <a:gdLst/>
            <a:ahLst/>
            <a:cxnLst/>
            <a:rect l="l" t="t" r="r" b="b"/>
            <a:pathLst>
              <a:path w="2484182" h="2457082">
                <a:moveTo>
                  <a:pt x="0" y="0"/>
                </a:moveTo>
                <a:lnTo>
                  <a:pt x="2484182" y="0"/>
                </a:lnTo>
                <a:lnTo>
                  <a:pt x="2484182" y="2457082"/>
                </a:lnTo>
                <a:lnTo>
                  <a:pt x="0" y="24570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8" name="Freeform 8"/>
          <p:cNvSpPr/>
          <p:nvPr/>
        </p:nvSpPr>
        <p:spPr>
          <a:xfrm>
            <a:off x="5532411" y="323895"/>
            <a:ext cx="1895128" cy="682246"/>
          </a:xfrm>
          <a:custGeom>
            <a:avLst/>
            <a:gdLst/>
            <a:ahLst/>
            <a:cxnLst/>
            <a:rect l="l" t="t" r="r" b="b"/>
            <a:pathLst>
              <a:path w="1895128" h="682246">
                <a:moveTo>
                  <a:pt x="0" y="0"/>
                </a:moveTo>
                <a:lnTo>
                  <a:pt x="1895128" y="0"/>
                </a:lnTo>
                <a:lnTo>
                  <a:pt x="1895128" y="682246"/>
                </a:lnTo>
                <a:lnTo>
                  <a:pt x="0" y="68224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55724" y="1183286"/>
            <a:ext cx="1653295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>
            <a:off x="16988682" y="165801"/>
            <a:ext cx="998435" cy="998435"/>
          </a:xfrm>
          <a:custGeom>
            <a:avLst/>
            <a:gdLst/>
            <a:ahLst/>
            <a:cxnLst/>
            <a:rect l="l" t="t" r="r" b="b"/>
            <a:pathLst>
              <a:path w="998435" h="998435">
                <a:moveTo>
                  <a:pt x="0" y="0"/>
                </a:moveTo>
                <a:lnTo>
                  <a:pt x="998436" y="0"/>
                </a:lnTo>
                <a:lnTo>
                  <a:pt x="998436" y="998435"/>
                </a:lnTo>
                <a:lnTo>
                  <a:pt x="0" y="9984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Freeform 4"/>
          <p:cNvSpPr/>
          <p:nvPr/>
        </p:nvSpPr>
        <p:spPr>
          <a:xfrm>
            <a:off x="2628900" y="1468399"/>
            <a:ext cx="12140556" cy="8584385"/>
          </a:xfrm>
          <a:custGeom>
            <a:avLst/>
            <a:gdLst/>
            <a:ahLst/>
            <a:cxnLst/>
            <a:rect l="l" t="t" r="r" b="b"/>
            <a:pathLst>
              <a:path w="12140556" h="8584385">
                <a:moveTo>
                  <a:pt x="0" y="0"/>
                </a:moveTo>
                <a:lnTo>
                  <a:pt x="12140556" y="0"/>
                </a:lnTo>
                <a:lnTo>
                  <a:pt x="12140556" y="8584384"/>
                </a:lnTo>
                <a:lnTo>
                  <a:pt x="0" y="858438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5" name="TextBox 5"/>
          <p:cNvSpPr txBox="1"/>
          <p:nvPr/>
        </p:nvSpPr>
        <p:spPr>
          <a:xfrm>
            <a:off x="668870" y="490382"/>
            <a:ext cx="7901384" cy="5383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77"/>
              </a:lnSpc>
            </a:pPr>
            <a:r>
              <a:rPr lang="en-US" sz="3763">
                <a:solidFill>
                  <a:srgbClr val="000000"/>
                </a:solidFill>
                <a:latin typeface="Rufina"/>
                <a:ea typeface="Rufina"/>
                <a:cs typeface="Rufina"/>
                <a:sym typeface="Rufina"/>
              </a:rPr>
              <a:t>FOLHA DO PROJETO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-1381691" y="1145186"/>
            <a:ext cx="7325742" cy="32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</a:pPr>
            <a:r>
              <a:rPr lang="en-US" sz="19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Hackaton CBCA 2024 </a:t>
            </a:r>
          </a:p>
        </p:txBody>
      </p:sp>
      <p:sp>
        <p:nvSpPr>
          <p:cNvPr id="7" name="Freeform 7"/>
          <p:cNvSpPr/>
          <p:nvPr/>
        </p:nvSpPr>
        <p:spPr>
          <a:xfrm rot="-10800000">
            <a:off x="0" y="8029759"/>
            <a:ext cx="2484182" cy="2457082"/>
          </a:xfrm>
          <a:custGeom>
            <a:avLst/>
            <a:gdLst/>
            <a:ahLst/>
            <a:cxnLst/>
            <a:rect l="l" t="t" r="r" b="b"/>
            <a:pathLst>
              <a:path w="2484182" h="2457082">
                <a:moveTo>
                  <a:pt x="0" y="0"/>
                </a:moveTo>
                <a:lnTo>
                  <a:pt x="2484182" y="0"/>
                </a:lnTo>
                <a:lnTo>
                  <a:pt x="2484182" y="2457082"/>
                </a:lnTo>
                <a:lnTo>
                  <a:pt x="0" y="245708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8" name="Freeform 8"/>
          <p:cNvSpPr/>
          <p:nvPr/>
        </p:nvSpPr>
        <p:spPr>
          <a:xfrm>
            <a:off x="5510509" y="346454"/>
            <a:ext cx="1895128" cy="682246"/>
          </a:xfrm>
          <a:custGeom>
            <a:avLst/>
            <a:gdLst/>
            <a:ahLst/>
            <a:cxnLst/>
            <a:rect l="l" t="t" r="r" b="b"/>
            <a:pathLst>
              <a:path w="1895128" h="682246">
                <a:moveTo>
                  <a:pt x="0" y="0"/>
                </a:moveTo>
                <a:lnTo>
                  <a:pt x="1895128" y="0"/>
                </a:lnTo>
                <a:lnTo>
                  <a:pt x="1895128" y="682246"/>
                </a:lnTo>
                <a:lnTo>
                  <a:pt x="0" y="68224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55724" y="1183286"/>
            <a:ext cx="1653295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>
            <a:off x="16988682" y="165801"/>
            <a:ext cx="998435" cy="998435"/>
          </a:xfrm>
          <a:custGeom>
            <a:avLst/>
            <a:gdLst/>
            <a:ahLst/>
            <a:cxnLst/>
            <a:rect l="l" t="t" r="r" b="b"/>
            <a:pathLst>
              <a:path w="998435" h="998435">
                <a:moveTo>
                  <a:pt x="0" y="0"/>
                </a:moveTo>
                <a:lnTo>
                  <a:pt x="998436" y="0"/>
                </a:lnTo>
                <a:lnTo>
                  <a:pt x="998436" y="998435"/>
                </a:lnTo>
                <a:lnTo>
                  <a:pt x="0" y="9984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Freeform 4"/>
          <p:cNvSpPr/>
          <p:nvPr/>
        </p:nvSpPr>
        <p:spPr>
          <a:xfrm>
            <a:off x="1162306" y="2349294"/>
            <a:ext cx="8519792" cy="6909006"/>
          </a:xfrm>
          <a:custGeom>
            <a:avLst/>
            <a:gdLst/>
            <a:ahLst/>
            <a:cxnLst/>
            <a:rect l="l" t="t" r="r" b="b"/>
            <a:pathLst>
              <a:path w="8519792" h="6909006">
                <a:moveTo>
                  <a:pt x="0" y="0"/>
                </a:moveTo>
                <a:lnTo>
                  <a:pt x="8519792" y="0"/>
                </a:lnTo>
                <a:lnTo>
                  <a:pt x="8519792" y="6909006"/>
                </a:lnTo>
                <a:lnTo>
                  <a:pt x="0" y="69090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15576" r="-11088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5" name="Freeform 5"/>
          <p:cNvSpPr/>
          <p:nvPr/>
        </p:nvSpPr>
        <p:spPr>
          <a:xfrm>
            <a:off x="9996423" y="5257792"/>
            <a:ext cx="6992260" cy="4032673"/>
          </a:xfrm>
          <a:custGeom>
            <a:avLst/>
            <a:gdLst/>
            <a:ahLst/>
            <a:cxnLst/>
            <a:rect l="l" t="t" r="r" b="b"/>
            <a:pathLst>
              <a:path w="6992260" h="4032673">
                <a:moveTo>
                  <a:pt x="0" y="0"/>
                </a:moveTo>
                <a:lnTo>
                  <a:pt x="6992259" y="0"/>
                </a:lnTo>
                <a:lnTo>
                  <a:pt x="6992259" y="4032674"/>
                </a:lnTo>
                <a:lnTo>
                  <a:pt x="0" y="403267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923" r="-240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6" name="Freeform 6"/>
          <p:cNvSpPr/>
          <p:nvPr/>
        </p:nvSpPr>
        <p:spPr>
          <a:xfrm rot="-10800000">
            <a:off x="0" y="7829918"/>
            <a:ext cx="2484182" cy="2457082"/>
          </a:xfrm>
          <a:custGeom>
            <a:avLst/>
            <a:gdLst/>
            <a:ahLst/>
            <a:cxnLst/>
            <a:rect l="l" t="t" r="r" b="b"/>
            <a:pathLst>
              <a:path w="2484182" h="2457082">
                <a:moveTo>
                  <a:pt x="0" y="0"/>
                </a:moveTo>
                <a:lnTo>
                  <a:pt x="2484182" y="0"/>
                </a:lnTo>
                <a:lnTo>
                  <a:pt x="2484182" y="2457082"/>
                </a:lnTo>
                <a:lnTo>
                  <a:pt x="0" y="245708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7" name="TextBox 7"/>
          <p:cNvSpPr txBox="1"/>
          <p:nvPr/>
        </p:nvSpPr>
        <p:spPr>
          <a:xfrm>
            <a:off x="668870" y="490382"/>
            <a:ext cx="7901384" cy="5383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77"/>
              </a:lnSpc>
            </a:pPr>
            <a:r>
              <a:rPr lang="en-US" sz="3763">
                <a:solidFill>
                  <a:srgbClr val="000000"/>
                </a:solidFill>
                <a:latin typeface="Rufina"/>
                <a:ea typeface="Rufina"/>
                <a:cs typeface="Rufina"/>
                <a:sym typeface="Rufina"/>
              </a:rPr>
              <a:t>VISTA EXPLODIDA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-1381691" y="1145186"/>
            <a:ext cx="7325742" cy="32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</a:pPr>
            <a:r>
              <a:rPr lang="en-US" sz="19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Hackaton CBCA 2024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6608712" y="2813301"/>
            <a:ext cx="268248" cy="6299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916254" y="1972746"/>
            <a:ext cx="268248" cy="6299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2179680" y="3986574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162306" y="7016314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2281180" y="6804231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825075" y="4198657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6742835" y="5322482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2825075" y="5086350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825075" y="5974043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267468" y="6804231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4416560" y="4198657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741050" y="4874267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5422202" y="5974043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4315060" y="6804231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6180546" y="6186126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6945837" y="7228397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4283062" y="5110399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4830540" y="5761960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4000067" y="5761960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5422202" y="7016314"/>
            <a:ext cx="203002" cy="4813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20"/>
              </a:lnSpc>
            </a:pPr>
            <a:r>
              <a:rPr lang="en-US" sz="2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2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8294684" y="3357303"/>
            <a:ext cx="253841" cy="596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3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896906" y="5191117"/>
            <a:ext cx="268248" cy="6299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80"/>
              </a:lnSpc>
            </a:pPr>
            <a:r>
              <a:rPr lang="en-US" sz="37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3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427395" y="6103576"/>
            <a:ext cx="253841" cy="5968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sz="35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4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3347180" y="5919750"/>
            <a:ext cx="246578" cy="5803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60"/>
              </a:lnSpc>
            </a:pPr>
            <a:r>
              <a:rPr lang="en-US" sz="34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6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4692785" y="7633512"/>
            <a:ext cx="275511" cy="64641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320"/>
              </a:lnSpc>
            </a:pPr>
            <a:r>
              <a:rPr lang="en-US" sz="3800" b="1">
                <a:solidFill>
                  <a:srgbClr val="FF3131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7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0423740" y="2870414"/>
            <a:ext cx="6594332" cy="16169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4253"/>
              </a:lnSpc>
            </a:pPr>
            <a:r>
              <a:rPr lang="en-US" sz="3037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 vista </a:t>
            </a:r>
            <a:r>
              <a:rPr lang="en-US" sz="3037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explodida</a:t>
            </a:r>
            <a:r>
              <a:rPr lang="en-US" sz="3037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3037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demostra</a:t>
            </a:r>
            <a:r>
              <a:rPr lang="en-US" sz="3037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as </a:t>
            </a:r>
            <a:r>
              <a:rPr lang="en-US" sz="3037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quantidade</a:t>
            </a:r>
            <a:r>
              <a:rPr lang="en-US" sz="3037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3037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componentes</a:t>
            </a:r>
            <a:r>
              <a:rPr lang="en-US" sz="3037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3037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utilizado</a:t>
            </a:r>
            <a:r>
              <a:rPr lang="en-US" sz="3037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para </a:t>
            </a:r>
            <a:r>
              <a:rPr lang="en-US" sz="3037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formar</a:t>
            </a:r>
            <a:r>
              <a:rPr lang="en-US" sz="3037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a </a:t>
            </a:r>
            <a:r>
              <a:rPr lang="en-US" sz="3037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estrutura</a:t>
            </a:r>
            <a:r>
              <a:rPr lang="en-US" sz="3037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.</a:t>
            </a:r>
          </a:p>
        </p:txBody>
      </p:sp>
      <p:sp>
        <p:nvSpPr>
          <p:cNvPr id="35" name="Freeform 35"/>
          <p:cNvSpPr/>
          <p:nvPr/>
        </p:nvSpPr>
        <p:spPr>
          <a:xfrm>
            <a:off x="5253710" y="323895"/>
            <a:ext cx="1895128" cy="682246"/>
          </a:xfrm>
          <a:custGeom>
            <a:avLst/>
            <a:gdLst/>
            <a:ahLst/>
            <a:cxnLst/>
            <a:rect l="l" t="t" r="r" b="b"/>
            <a:pathLst>
              <a:path w="1895128" h="682246">
                <a:moveTo>
                  <a:pt x="0" y="0"/>
                </a:moveTo>
                <a:lnTo>
                  <a:pt x="1895129" y="0"/>
                </a:lnTo>
                <a:lnTo>
                  <a:pt x="1895129" y="682246"/>
                </a:lnTo>
                <a:lnTo>
                  <a:pt x="0" y="68224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55724" y="1183286"/>
            <a:ext cx="1653295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>
            <a:off x="16988682" y="165801"/>
            <a:ext cx="998435" cy="998435"/>
          </a:xfrm>
          <a:custGeom>
            <a:avLst/>
            <a:gdLst/>
            <a:ahLst/>
            <a:cxnLst/>
            <a:rect l="l" t="t" r="r" b="b"/>
            <a:pathLst>
              <a:path w="998435" h="998435">
                <a:moveTo>
                  <a:pt x="0" y="0"/>
                </a:moveTo>
                <a:lnTo>
                  <a:pt x="998436" y="0"/>
                </a:lnTo>
                <a:lnTo>
                  <a:pt x="998436" y="998435"/>
                </a:lnTo>
                <a:lnTo>
                  <a:pt x="0" y="9984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4" name="Group 4"/>
          <p:cNvGrpSpPr/>
          <p:nvPr/>
        </p:nvGrpSpPr>
        <p:grpSpPr>
          <a:xfrm>
            <a:off x="7258661" y="1605915"/>
            <a:ext cx="2623185" cy="262318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67881" y="0"/>
                  </a:moveTo>
                  <a:lnTo>
                    <a:pt x="744919" y="0"/>
                  </a:lnTo>
                  <a:cubicBezTo>
                    <a:pt x="782409" y="0"/>
                    <a:pt x="812800" y="30391"/>
                    <a:pt x="812800" y="67881"/>
                  </a:cubicBezTo>
                  <a:lnTo>
                    <a:pt x="812800" y="744919"/>
                  </a:lnTo>
                  <a:cubicBezTo>
                    <a:pt x="812800" y="782409"/>
                    <a:pt x="782409" y="812800"/>
                    <a:pt x="744919" y="812800"/>
                  </a:cubicBezTo>
                  <a:lnTo>
                    <a:pt x="67881" y="812800"/>
                  </a:lnTo>
                  <a:cubicBezTo>
                    <a:pt x="30391" y="812800"/>
                    <a:pt x="0" y="782409"/>
                    <a:pt x="0" y="744919"/>
                  </a:cubicBezTo>
                  <a:lnTo>
                    <a:pt x="0" y="67881"/>
                  </a:lnTo>
                  <a:cubicBezTo>
                    <a:pt x="0" y="30391"/>
                    <a:pt x="30391" y="0"/>
                    <a:pt x="67881" y="0"/>
                  </a:cubicBez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8570254" y="4629150"/>
            <a:ext cx="2623185" cy="2623185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67881" y="0"/>
                  </a:moveTo>
                  <a:lnTo>
                    <a:pt x="744919" y="0"/>
                  </a:lnTo>
                  <a:cubicBezTo>
                    <a:pt x="782409" y="0"/>
                    <a:pt x="812800" y="30391"/>
                    <a:pt x="812800" y="67881"/>
                  </a:cubicBezTo>
                  <a:lnTo>
                    <a:pt x="812800" y="744919"/>
                  </a:lnTo>
                  <a:cubicBezTo>
                    <a:pt x="812800" y="782409"/>
                    <a:pt x="782409" y="812800"/>
                    <a:pt x="744919" y="812800"/>
                  </a:cubicBezTo>
                  <a:lnTo>
                    <a:pt x="67881" y="812800"/>
                  </a:lnTo>
                  <a:cubicBezTo>
                    <a:pt x="30391" y="812800"/>
                    <a:pt x="0" y="782409"/>
                    <a:pt x="0" y="744919"/>
                  </a:cubicBezTo>
                  <a:lnTo>
                    <a:pt x="0" y="67881"/>
                  </a:lnTo>
                  <a:cubicBezTo>
                    <a:pt x="0" y="30391"/>
                    <a:pt x="30391" y="0"/>
                    <a:pt x="67881" y="0"/>
                  </a:cubicBezTo>
                  <a:close/>
                </a:path>
              </a:pathLst>
            </a:custGeom>
            <a:blipFill>
              <a:blip r:embed="rId4"/>
              <a:stretch>
                <a:fillRect l="-4671" r="-4671"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754683" y="1605915"/>
            <a:ext cx="2623185" cy="262318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67881" y="0"/>
                  </a:moveTo>
                  <a:lnTo>
                    <a:pt x="744919" y="0"/>
                  </a:lnTo>
                  <a:cubicBezTo>
                    <a:pt x="782409" y="0"/>
                    <a:pt x="812800" y="30391"/>
                    <a:pt x="812800" y="67881"/>
                  </a:cubicBezTo>
                  <a:lnTo>
                    <a:pt x="812800" y="744919"/>
                  </a:lnTo>
                  <a:cubicBezTo>
                    <a:pt x="812800" y="782409"/>
                    <a:pt x="782409" y="812800"/>
                    <a:pt x="744919" y="812800"/>
                  </a:cubicBezTo>
                  <a:lnTo>
                    <a:pt x="67881" y="812800"/>
                  </a:lnTo>
                  <a:cubicBezTo>
                    <a:pt x="30391" y="812800"/>
                    <a:pt x="0" y="782409"/>
                    <a:pt x="0" y="744919"/>
                  </a:cubicBezTo>
                  <a:lnTo>
                    <a:pt x="0" y="67881"/>
                  </a:lnTo>
                  <a:cubicBezTo>
                    <a:pt x="0" y="30391"/>
                    <a:pt x="30391" y="0"/>
                    <a:pt x="67881" y="0"/>
                  </a:cubicBezTo>
                  <a:close/>
                </a:path>
              </a:pathLst>
            </a:custGeom>
            <a:blipFill>
              <a:blip r:embed="rId5"/>
              <a:stretch>
                <a:fillRect l="-91" r="-91"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2653362" y="4629150"/>
            <a:ext cx="2623185" cy="2623185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67881" y="0"/>
                  </a:moveTo>
                  <a:lnTo>
                    <a:pt x="744919" y="0"/>
                  </a:lnTo>
                  <a:cubicBezTo>
                    <a:pt x="782409" y="0"/>
                    <a:pt x="812800" y="30391"/>
                    <a:pt x="812800" y="67881"/>
                  </a:cubicBezTo>
                  <a:lnTo>
                    <a:pt x="812800" y="744919"/>
                  </a:lnTo>
                  <a:cubicBezTo>
                    <a:pt x="812800" y="782409"/>
                    <a:pt x="782409" y="812800"/>
                    <a:pt x="744919" y="812800"/>
                  </a:cubicBezTo>
                  <a:lnTo>
                    <a:pt x="67881" y="812800"/>
                  </a:lnTo>
                  <a:cubicBezTo>
                    <a:pt x="30391" y="812800"/>
                    <a:pt x="0" y="782409"/>
                    <a:pt x="0" y="744919"/>
                  </a:cubicBezTo>
                  <a:lnTo>
                    <a:pt x="0" y="67881"/>
                  </a:lnTo>
                  <a:cubicBezTo>
                    <a:pt x="0" y="30391"/>
                    <a:pt x="30391" y="0"/>
                    <a:pt x="67881" y="0"/>
                  </a:cubicBezTo>
                  <a:close/>
                </a:path>
              </a:pathLst>
            </a:custGeom>
            <a:blipFill>
              <a:blip r:embed="rId6"/>
              <a:stretch>
                <a:fillRect l="-121875" r="-121875"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4864715" y="1605915"/>
            <a:ext cx="2623185" cy="2623185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67881" y="0"/>
                  </a:moveTo>
                  <a:lnTo>
                    <a:pt x="744919" y="0"/>
                  </a:lnTo>
                  <a:cubicBezTo>
                    <a:pt x="782409" y="0"/>
                    <a:pt x="812800" y="30391"/>
                    <a:pt x="812800" y="67881"/>
                  </a:cubicBezTo>
                  <a:lnTo>
                    <a:pt x="812800" y="744919"/>
                  </a:lnTo>
                  <a:cubicBezTo>
                    <a:pt x="812800" y="782409"/>
                    <a:pt x="782409" y="812800"/>
                    <a:pt x="744919" y="812800"/>
                  </a:cubicBezTo>
                  <a:lnTo>
                    <a:pt x="67881" y="812800"/>
                  </a:lnTo>
                  <a:cubicBezTo>
                    <a:pt x="30391" y="812800"/>
                    <a:pt x="0" y="782409"/>
                    <a:pt x="0" y="744919"/>
                  </a:cubicBezTo>
                  <a:lnTo>
                    <a:pt x="0" y="67881"/>
                  </a:lnTo>
                  <a:cubicBezTo>
                    <a:pt x="0" y="30391"/>
                    <a:pt x="30391" y="0"/>
                    <a:pt x="67881" y="0"/>
                  </a:cubicBezTo>
                  <a:close/>
                </a:path>
              </a:pathLst>
            </a:custGeom>
            <a:blipFill>
              <a:blip r:embed="rId7"/>
              <a:stretch>
                <a:fillRect t="-22178" b="-22178"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668870" y="490382"/>
            <a:ext cx="7901384" cy="5383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77"/>
              </a:lnSpc>
            </a:pPr>
            <a:r>
              <a:rPr lang="en-US" sz="3763">
                <a:solidFill>
                  <a:srgbClr val="000000"/>
                </a:solidFill>
                <a:latin typeface="Rufina"/>
                <a:ea typeface="Rufina"/>
                <a:cs typeface="Rufina"/>
                <a:sym typeface="Rufina"/>
              </a:rPr>
              <a:t>MATERIAS E DIFERENCIAS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-1381691" y="1145186"/>
            <a:ext cx="7325742" cy="32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</a:pPr>
            <a:r>
              <a:rPr lang="en-US" sz="19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Hackaton CBCA 2024 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282765" y="2187286"/>
            <a:ext cx="5290900" cy="69202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PERFIL W 150X13</a:t>
            </a:r>
          </a:p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CHAPA DE AÇO GALVANIZADO</a:t>
            </a:r>
          </a:p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LÃ DE PET</a:t>
            </a:r>
          </a:p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ACRILICO</a:t>
            </a:r>
          </a:p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BRISE DE AÇO</a:t>
            </a:r>
          </a:p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TINTA ELETROSTÁTICA</a:t>
            </a:r>
          </a:p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LIXEIRA</a:t>
            </a:r>
          </a:p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BANCO</a:t>
            </a:r>
          </a:p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PAINEL PUBLICITÁRIO</a:t>
            </a:r>
          </a:p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ILUMINAÇÃO LED 5050</a:t>
            </a:r>
          </a:p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PLACA DE BRAILLE</a:t>
            </a:r>
          </a:p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PISO TÁTIL</a:t>
            </a:r>
          </a:p>
          <a:p>
            <a:pPr algn="just">
              <a:lnSpc>
                <a:spcPts val="3920"/>
              </a:lnSpc>
            </a:pPr>
            <a:endParaRPr lang="en-US" sz="2800" b="1" dirty="0">
              <a:solidFill>
                <a:srgbClr val="000000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  <a:p>
            <a:pPr algn="just">
              <a:lnSpc>
                <a:spcPts val="3920"/>
              </a:lnSpc>
            </a:pPr>
            <a:endParaRPr lang="en-US" sz="2800" b="1" dirty="0">
              <a:solidFill>
                <a:srgbClr val="000000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17" name="Freeform 17"/>
          <p:cNvSpPr/>
          <p:nvPr/>
        </p:nvSpPr>
        <p:spPr>
          <a:xfrm rot="-10800000">
            <a:off x="40674" y="8029759"/>
            <a:ext cx="2484182" cy="2457082"/>
          </a:xfrm>
          <a:custGeom>
            <a:avLst/>
            <a:gdLst/>
            <a:ahLst/>
            <a:cxnLst/>
            <a:rect l="l" t="t" r="r" b="b"/>
            <a:pathLst>
              <a:path w="2484182" h="2457082">
                <a:moveTo>
                  <a:pt x="0" y="0"/>
                </a:moveTo>
                <a:lnTo>
                  <a:pt x="2484182" y="0"/>
                </a:lnTo>
                <a:lnTo>
                  <a:pt x="2484182" y="2457082"/>
                </a:lnTo>
                <a:lnTo>
                  <a:pt x="0" y="245708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8" name="Freeform 18"/>
          <p:cNvSpPr/>
          <p:nvPr/>
        </p:nvSpPr>
        <p:spPr>
          <a:xfrm>
            <a:off x="6958024" y="323895"/>
            <a:ext cx="1895128" cy="682246"/>
          </a:xfrm>
          <a:custGeom>
            <a:avLst/>
            <a:gdLst/>
            <a:ahLst/>
            <a:cxnLst/>
            <a:rect l="l" t="t" r="r" b="b"/>
            <a:pathLst>
              <a:path w="1895128" h="682246">
                <a:moveTo>
                  <a:pt x="0" y="0"/>
                </a:moveTo>
                <a:lnTo>
                  <a:pt x="1895128" y="0"/>
                </a:lnTo>
                <a:lnTo>
                  <a:pt x="1895128" y="682246"/>
                </a:lnTo>
                <a:lnTo>
                  <a:pt x="0" y="682246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55724" y="1183286"/>
            <a:ext cx="1653295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>
            <a:off x="16988682" y="165801"/>
            <a:ext cx="998435" cy="998435"/>
          </a:xfrm>
          <a:custGeom>
            <a:avLst/>
            <a:gdLst/>
            <a:ahLst/>
            <a:cxnLst/>
            <a:rect l="l" t="t" r="r" b="b"/>
            <a:pathLst>
              <a:path w="998435" h="998435">
                <a:moveTo>
                  <a:pt x="0" y="0"/>
                </a:moveTo>
                <a:lnTo>
                  <a:pt x="998436" y="0"/>
                </a:lnTo>
                <a:lnTo>
                  <a:pt x="998436" y="998435"/>
                </a:lnTo>
                <a:lnTo>
                  <a:pt x="0" y="9984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4" name="Group 4"/>
          <p:cNvGrpSpPr/>
          <p:nvPr/>
        </p:nvGrpSpPr>
        <p:grpSpPr>
          <a:xfrm>
            <a:off x="9284797" y="1468399"/>
            <a:ext cx="3126625" cy="3126625"/>
            <a:chOff x="0" y="0"/>
            <a:chExt cx="812800" cy="8128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56951" y="0"/>
                  </a:moveTo>
                  <a:lnTo>
                    <a:pt x="755849" y="0"/>
                  </a:lnTo>
                  <a:cubicBezTo>
                    <a:pt x="770953" y="0"/>
                    <a:pt x="785439" y="6000"/>
                    <a:pt x="796119" y="16681"/>
                  </a:cubicBezTo>
                  <a:cubicBezTo>
                    <a:pt x="806800" y="27361"/>
                    <a:pt x="812800" y="41847"/>
                    <a:pt x="812800" y="56951"/>
                  </a:cubicBezTo>
                  <a:lnTo>
                    <a:pt x="812800" y="755849"/>
                  </a:lnTo>
                  <a:cubicBezTo>
                    <a:pt x="812800" y="770953"/>
                    <a:pt x="806800" y="785439"/>
                    <a:pt x="796119" y="796119"/>
                  </a:cubicBezTo>
                  <a:cubicBezTo>
                    <a:pt x="785439" y="806800"/>
                    <a:pt x="770953" y="812800"/>
                    <a:pt x="755849" y="812800"/>
                  </a:cubicBezTo>
                  <a:lnTo>
                    <a:pt x="56951" y="812800"/>
                  </a:lnTo>
                  <a:cubicBezTo>
                    <a:pt x="41847" y="812800"/>
                    <a:pt x="27361" y="806800"/>
                    <a:pt x="16681" y="796119"/>
                  </a:cubicBezTo>
                  <a:cubicBezTo>
                    <a:pt x="6000" y="785439"/>
                    <a:pt x="0" y="770953"/>
                    <a:pt x="0" y="755849"/>
                  </a:cubicBezTo>
                  <a:lnTo>
                    <a:pt x="0" y="56951"/>
                  </a:lnTo>
                  <a:cubicBezTo>
                    <a:pt x="0" y="41847"/>
                    <a:pt x="6000" y="27361"/>
                    <a:pt x="16681" y="16681"/>
                  </a:cubicBezTo>
                  <a:cubicBezTo>
                    <a:pt x="27361" y="6000"/>
                    <a:pt x="41847" y="0"/>
                    <a:pt x="56951" y="0"/>
                  </a:cubicBezTo>
                  <a:close/>
                </a:path>
              </a:pathLst>
            </a:custGeom>
            <a:blipFill>
              <a:blip r:embed="rId3"/>
              <a:stretch>
                <a:fillRect l="-49637" r="-49637"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3281833" y="1468399"/>
            <a:ext cx="3126625" cy="3126625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56951" y="0"/>
                  </a:moveTo>
                  <a:lnTo>
                    <a:pt x="755849" y="0"/>
                  </a:lnTo>
                  <a:cubicBezTo>
                    <a:pt x="770953" y="0"/>
                    <a:pt x="785439" y="6000"/>
                    <a:pt x="796119" y="16681"/>
                  </a:cubicBezTo>
                  <a:cubicBezTo>
                    <a:pt x="806800" y="27361"/>
                    <a:pt x="812800" y="41847"/>
                    <a:pt x="812800" y="56951"/>
                  </a:cubicBezTo>
                  <a:lnTo>
                    <a:pt x="812800" y="755849"/>
                  </a:lnTo>
                  <a:cubicBezTo>
                    <a:pt x="812800" y="770953"/>
                    <a:pt x="806800" y="785439"/>
                    <a:pt x="796119" y="796119"/>
                  </a:cubicBezTo>
                  <a:cubicBezTo>
                    <a:pt x="785439" y="806800"/>
                    <a:pt x="770953" y="812800"/>
                    <a:pt x="755849" y="812800"/>
                  </a:cubicBezTo>
                  <a:lnTo>
                    <a:pt x="56951" y="812800"/>
                  </a:lnTo>
                  <a:cubicBezTo>
                    <a:pt x="41847" y="812800"/>
                    <a:pt x="27361" y="806800"/>
                    <a:pt x="16681" y="796119"/>
                  </a:cubicBezTo>
                  <a:cubicBezTo>
                    <a:pt x="6000" y="785439"/>
                    <a:pt x="0" y="770953"/>
                    <a:pt x="0" y="755849"/>
                  </a:cubicBezTo>
                  <a:lnTo>
                    <a:pt x="0" y="56951"/>
                  </a:lnTo>
                  <a:cubicBezTo>
                    <a:pt x="0" y="41847"/>
                    <a:pt x="6000" y="27361"/>
                    <a:pt x="16681" y="16681"/>
                  </a:cubicBezTo>
                  <a:cubicBezTo>
                    <a:pt x="27361" y="6000"/>
                    <a:pt x="41847" y="0"/>
                    <a:pt x="56951" y="0"/>
                  </a:cubicBezTo>
                  <a:close/>
                </a:path>
              </a:pathLst>
            </a:custGeom>
            <a:blipFill>
              <a:blip r:embed="rId4"/>
              <a:stretch>
                <a:fillRect r="-26436"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1330767" y="5295471"/>
            <a:ext cx="3126625" cy="3126625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56951" y="0"/>
                  </a:moveTo>
                  <a:lnTo>
                    <a:pt x="755849" y="0"/>
                  </a:lnTo>
                  <a:cubicBezTo>
                    <a:pt x="770953" y="0"/>
                    <a:pt x="785439" y="6000"/>
                    <a:pt x="796119" y="16681"/>
                  </a:cubicBezTo>
                  <a:cubicBezTo>
                    <a:pt x="806800" y="27361"/>
                    <a:pt x="812800" y="41847"/>
                    <a:pt x="812800" y="56951"/>
                  </a:cubicBezTo>
                  <a:lnTo>
                    <a:pt x="812800" y="755849"/>
                  </a:lnTo>
                  <a:cubicBezTo>
                    <a:pt x="812800" y="770953"/>
                    <a:pt x="806800" y="785439"/>
                    <a:pt x="796119" y="796119"/>
                  </a:cubicBezTo>
                  <a:cubicBezTo>
                    <a:pt x="785439" y="806800"/>
                    <a:pt x="770953" y="812800"/>
                    <a:pt x="755849" y="812800"/>
                  </a:cubicBezTo>
                  <a:lnTo>
                    <a:pt x="56951" y="812800"/>
                  </a:lnTo>
                  <a:cubicBezTo>
                    <a:pt x="41847" y="812800"/>
                    <a:pt x="27361" y="806800"/>
                    <a:pt x="16681" y="796119"/>
                  </a:cubicBezTo>
                  <a:cubicBezTo>
                    <a:pt x="6000" y="785439"/>
                    <a:pt x="0" y="770953"/>
                    <a:pt x="0" y="755849"/>
                  </a:cubicBezTo>
                  <a:lnTo>
                    <a:pt x="0" y="56951"/>
                  </a:lnTo>
                  <a:cubicBezTo>
                    <a:pt x="0" y="41847"/>
                    <a:pt x="6000" y="27361"/>
                    <a:pt x="16681" y="16681"/>
                  </a:cubicBezTo>
                  <a:cubicBezTo>
                    <a:pt x="27361" y="6000"/>
                    <a:pt x="41847" y="0"/>
                    <a:pt x="56951" y="0"/>
                  </a:cubicBezTo>
                  <a:close/>
                </a:path>
              </a:pathLst>
            </a:custGeom>
            <a:blipFill>
              <a:blip r:embed="rId5"/>
              <a:stretch>
                <a:fillRect t="-5208" b="-5208"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668870" y="490382"/>
            <a:ext cx="7901384" cy="5383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77"/>
              </a:lnSpc>
            </a:pPr>
            <a:r>
              <a:rPr lang="en-US" sz="3763">
                <a:solidFill>
                  <a:srgbClr val="000000"/>
                </a:solidFill>
                <a:latin typeface="Rufina"/>
                <a:ea typeface="Rufina"/>
                <a:cs typeface="Rufina"/>
                <a:sym typeface="Rufina"/>
              </a:rPr>
              <a:t>REQUISITOS DO PROJETO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-1381691" y="1145186"/>
            <a:ext cx="7325742" cy="32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</a:pPr>
            <a:r>
              <a:rPr lang="en-US" sz="19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Hackaton CBCA 2024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577641" y="1757493"/>
            <a:ext cx="9270468" cy="750080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532"/>
              </a:lnSpc>
            </a:pPr>
            <a:r>
              <a:rPr lang="en-US" sz="2522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PROTEÇÃO CHUVA</a:t>
            </a:r>
          </a:p>
          <a:p>
            <a:pPr algn="just">
              <a:lnSpc>
                <a:spcPts val="3532"/>
              </a:lnSpc>
            </a:pPr>
            <a:r>
              <a:rPr lang="en-US" sz="2522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FECHAMENTO POSTERIOR</a:t>
            </a:r>
          </a:p>
          <a:p>
            <a:pPr algn="just">
              <a:lnSpc>
                <a:spcPts val="3532"/>
              </a:lnSpc>
            </a:pPr>
            <a:r>
              <a:rPr lang="en-US" sz="2522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PUBLICIDADE</a:t>
            </a:r>
          </a:p>
          <a:p>
            <a:pPr algn="just">
              <a:lnSpc>
                <a:spcPts val="3532"/>
              </a:lnSpc>
            </a:pPr>
            <a:r>
              <a:rPr lang="en-US" sz="2522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ACESSIBILIDADE</a:t>
            </a:r>
          </a:p>
          <a:p>
            <a:pPr algn="just">
              <a:lnSpc>
                <a:spcPts val="3532"/>
              </a:lnSpc>
            </a:pPr>
            <a:r>
              <a:rPr lang="en-US" sz="2522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LIXO</a:t>
            </a:r>
          </a:p>
          <a:p>
            <a:pPr algn="just">
              <a:lnSpc>
                <a:spcPts val="3532"/>
              </a:lnSpc>
            </a:pPr>
            <a:r>
              <a:rPr lang="en-US" sz="2522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ILUMINAÇÃO</a:t>
            </a:r>
          </a:p>
          <a:p>
            <a:pPr algn="just">
              <a:lnSpc>
                <a:spcPts val="3532"/>
              </a:lnSpc>
            </a:pPr>
            <a:r>
              <a:rPr lang="en-US" sz="2522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SISTEMA MODULAR</a:t>
            </a:r>
          </a:p>
          <a:p>
            <a:pPr algn="just">
              <a:lnSpc>
                <a:spcPts val="3532"/>
              </a:lnSpc>
            </a:pPr>
            <a:r>
              <a:rPr lang="en-US" sz="2522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ANTI-VANDALISMO</a:t>
            </a:r>
          </a:p>
          <a:p>
            <a:pPr algn="just">
              <a:lnSpc>
                <a:spcPts val="3532"/>
              </a:lnSpc>
            </a:pPr>
            <a:endParaRPr lang="en-US" sz="2522" b="1">
              <a:solidFill>
                <a:srgbClr val="000000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  <a:p>
            <a:pPr algn="just">
              <a:lnSpc>
                <a:spcPts val="3532"/>
              </a:lnSpc>
            </a:pPr>
            <a:endParaRPr lang="en-US" sz="2522" b="1">
              <a:solidFill>
                <a:srgbClr val="000000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  <a:p>
            <a:pPr algn="just">
              <a:lnSpc>
                <a:spcPts val="3532"/>
              </a:lnSpc>
            </a:pPr>
            <a:r>
              <a:rPr lang="en-US" sz="2522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Integrar esses requisitos desde o início da concepção até a execução final não apenas assegura um ambiente seguro e agradável mas também maximiza sua utilidade ao longo prazo, promovendo uma experiência positiva tanto para usuários quanto investidores.</a:t>
            </a:r>
          </a:p>
          <a:p>
            <a:pPr algn="just">
              <a:lnSpc>
                <a:spcPts val="3532"/>
              </a:lnSpc>
            </a:pPr>
            <a:endParaRPr lang="en-US" sz="2522" b="1">
              <a:solidFill>
                <a:srgbClr val="000000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  <a:p>
            <a:pPr algn="just">
              <a:lnSpc>
                <a:spcPts val="3532"/>
              </a:lnSpc>
            </a:pPr>
            <a:endParaRPr lang="en-US" sz="2522" b="1">
              <a:solidFill>
                <a:srgbClr val="000000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</p:txBody>
      </p:sp>
      <p:sp>
        <p:nvSpPr>
          <p:cNvPr id="13" name="Freeform 13"/>
          <p:cNvSpPr/>
          <p:nvPr/>
        </p:nvSpPr>
        <p:spPr>
          <a:xfrm rot="-10800000">
            <a:off x="0" y="8029759"/>
            <a:ext cx="2484182" cy="2457082"/>
          </a:xfrm>
          <a:custGeom>
            <a:avLst/>
            <a:gdLst/>
            <a:ahLst/>
            <a:cxnLst/>
            <a:rect l="l" t="t" r="r" b="b"/>
            <a:pathLst>
              <a:path w="2484182" h="2457082">
                <a:moveTo>
                  <a:pt x="0" y="0"/>
                </a:moveTo>
                <a:lnTo>
                  <a:pt x="2484182" y="0"/>
                </a:lnTo>
                <a:lnTo>
                  <a:pt x="2484182" y="2457082"/>
                </a:lnTo>
                <a:lnTo>
                  <a:pt x="0" y="245708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4" name="Freeform 14"/>
          <p:cNvSpPr/>
          <p:nvPr/>
        </p:nvSpPr>
        <p:spPr>
          <a:xfrm>
            <a:off x="6675126" y="346454"/>
            <a:ext cx="1895128" cy="682246"/>
          </a:xfrm>
          <a:custGeom>
            <a:avLst/>
            <a:gdLst/>
            <a:ahLst/>
            <a:cxnLst/>
            <a:rect l="l" t="t" r="r" b="b"/>
            <a:pathLst>
              <a:path w="1895128" h="682246">
                <a:moveTo>
                  <a:pt x="0" y="0"/>
                </a:moveTo>
                <a:lnTo>
                  <a:pt x="1895128" y="0"/>
                </a:lnTo>
                <a:lnTo>
                  <a:pt x="1895128" y="682246"/>
                </a:lnTo>
                <a:lnTo>
                  <a:pt x="0" y="68224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55724" y="1183286"/>
            <a:ext cx="1653295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>
            <a:off x="16988682" y="165801"/>
            <a:ext cx="998435" cy="998435"/>
          </a:xfrm>
          <a:custGeom>
            <a:avLst/>
            <a:gdLst/>
            <a:ahLst/>
            <a:cxnLst/>
            <a:rect l="l" t="t" r="r" b="b"/>
            <a:pathLst>
              <a:path w="998435" h="998435">
                <a:moveTo>
                  <a:pt x="0" y="0"/>
                </a:moveTo>
                <a:lnTo>
                  <a:pt x="998436" y="0"/>
                </a:lnTo>
                <a:lnTo>
                  <a:pt x="998436" y="998435"/>
                </a:lnTo>
                <a:lnTo>
                  <a:pt x="0" y="9984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Freeform 4"/>
          <p:cNvSpPr/>
          <p:nvPr/>
        </p:nvSpPr>
        <p:spPr>
          <a:xfrm>
            <a:off x="1028700" y="1871756"/>
            <a:ext cx="6819864" cy="8263006"/>
          </a:xfrm>
          <a:custGeom>
            <a:avLst/>
            <a:gdLst/>
            <a:ahLst/>
            <a:cxnLst/>
            <a:rect l="l" t="t" r="r" b="b"/>
            <a:pathLst>
              <a:path w="6819864" h="8263006">
                <a:moveTo>
                  <a:pt x="0" y="0"/>
                </a:moveTo>
                <a:lnTo>
                  <a:pt x="6819864" y="0"/>
                </a:lnTo>
                <a:lnTo>
                  <a:pt x="6819864" y="8263006"/>
                </a:lnTo>
                <a:lnTo>
                  <a:pt x="0" y="82630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249" b="-1249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5" name="Group 5"/>
          <p:cNvGrpSpPr/>
          <p:nvPr/>
        </p:nvGrpSpPr>
        <p:grpSpPr>
          <a:xfrm>
            <a:off x="13440037" y="6303362"/>
            <a:ext cx="1599161" cy="1599161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111348" y="0"/>
                  </a:moveTo>
                  <a:lnTo>
                    <a:pt x="701452" y="0"/>
                  </a:lnTo>
                  <a:cubicBezTo>
                    <a:pt x="762948" y="0"/>
                    <a:pt x="812800" y="49852"/>
                    <a:pt x="812800" y="111348"/>
                  </a:cubicBezTo>
                  <a:lnTo>
                    <a:pt x="812800" y="701452"/>
                  </a:lnTo>
                  <a:cubicBezTo>
                    <a:pt x="812800" y="762948"/>
                    <a:pt x="762948" y="812800"/>
                    <a:pt x="701452" y="812800"/>
                  </a:cubicBezTo>
                  <a:lnTo>
                    <a:pt x="111348" y="812800"/>
                  </a:lnTo>
                  <a:cubicBezTo>
                    <a:pt x="49852" y="812800"/>
                    <a:pt x="0" y="762948"/>
                    <a:pt x="0" y="701452"/>
                  </a:cubicBezTo>
                  <a:lnTo>
                    <a:pt x="0" y="111348"/>
                  </a:lnTo>
                  <a:cubicBezTo>
                    <a:pt x="0" y="49852"/>
                    <a:pt x="49852" y="0"/>
                    <a:pt x="111348" y="0"/>
                  </a:cubicBezTo>
                  <a:close/>
                </a:path>
              </a:pathLst>
            </a:custGeom>
            <a:blipFill>
              <a:blip r:embed="rId4"/>
              <a:stretch>
                <a:fillRect l="-25046" r="-25046"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1548892" y="8076744"/>
            <a:ext cx="1599161" cy="1599161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111348" y="0"/>
                  </a:moveTo>
                  <a:lnTo>
                    <a:pt x="701452" y="0"/>
                  </a:lnTo>
                  <a:cubicBezTo>
                    <a:pt x="762948" y="0"/>
                    <a:pt x="812800" y="49852"/>
                    <a:pt x="812800" y="111348"/>
                  </a:cubicBezTo>
                  <a:lnTo>
                    <a:pt x="812800" y="701452"/>
                  </a:lnTo>
                  <a:cubicBezTo>
                    <a:pt x="812800" y="762948"/>
                    <a:pt x="762948" y="812800"/>
                    <a:pt x="701452" y="812800"/>
                  </a:cubicBezTo>
                  <a:lnTo>
                    <a:pt x="111348" y="812800"/>
                  </a:lnTo>
                  <a:cubicBezTo>
                    <a:pt x="49852" y="812800"/>
                    <a:pt x="0" y="762948"/>
                    <a:pt x="0" y="701452"/>
                  </a:cubicBezTo>
                  <a:lnTo>
                    <a:pt x="0" y="111348"/>
                  </a:lnTo>
                  <a:cubicBezTo>
                    <a:pt x="0" y="49852"/>
                    <a:pt x="49852" y="0"/>
                    <a:pt x="111348" y="0"/>
                  </a:cubicBezTo>
                  <a:close/>
                </a:path>
              </a:pathLst>
            </a:custGeom>
            <a:blipFill>
              <a:blip r:embed="rId5"/>
              <a:stretch>
                <a:fillRect l="-24906" r="-24906"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9" name="TextBox 9"/>
          <p:cNvSpPr txBox="1"/>
          <p:nvPr/>
        </p:nvSpPr>
        <p:spPr>
          <a:xfrm>
            <a:off x="668870" y="490382"/>
            <a:ext cx="7901384" cy="5383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77"/>
              </a:lnSpc>
            </a:pPr>
            <a:r>
              <a:rPr lang="en-US" sz="3763">
                <a:solidFill>
                  <a:srgbClr val="000000"/>
                </a:solidFill>
                <a:latin typeface="Rufina"/>
                <a:ea typeface="Rufina"/>
                <a:cs typeface="Rufina"/>
                <a:sym typeface="Rufina"/>
              </a:rPr>
              <a:t>ORÇAMENTO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-1381691" y="1145186"/>
            <a:ext cx="7325742" cy="32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</a:pPr>
            <a:r>
              <a:rPr lang="en-US" sz="19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Hackaton CBCA 2024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8769927" y="1814606"/>
            <a:ext cx="7157090" cy="39484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20"/>
              </a:lnSpc>
            </a:pP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presente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orçamento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no valor total de R$ 25.755,13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destina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-se à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construção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e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instalação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uma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nova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parada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ônibus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na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. Este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investimento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visa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proporcionar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maior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conforto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e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segurança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aos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usuários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do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transporte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público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,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além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de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contribuir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para a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melhoria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da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infraestrutura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urbana</a:t>
            </a:r>
            <a:r>
              <a:rPr lang="en-US" sz="2800" b="1" dirty="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.</a:t>
            </a:r>
          </a:p>
        </p:txBody>
      </p:sp>
      <p:sp>
        <p:nvSpPr>
          <p:cNvPr id="12" name="Freeform 12"/>
          <p:cNvSpPr/>
          <p:nvPr/>
        </p:nvSpPr>
        <p:spPr>
          <a:xfrm rot="-10800000">
            <a:off x="-573221" y="8286558"/>
            <a:ext cx="2484182" cy="2457082"/>
          </a:xfrm>
          <a:custGeom>
            <a:avLst/>
            <a:gdLst/>
            <a:ahLst/>
            <a:cxnLst/>
            <a:rect l="l" t="t" r="r" b="b"/>
            <a:pathLst>
              <a:path w="2484182" h="2457082">
                <a:moveTo>
                  <a:pt x="0" y="0"/>
                </a:moveTo>
                <a:lnTo>
                  <a:pt x="2484182" y="0"/>
                </a:lnTo>
                <a:lnTo>
                  <a:pt x="2484182" y="2457081"/>
                </a:lnTo>
                <a:lnTo>
                  <a:pt x="0" y="2457081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3" name="Freeform 13"/>
          <p:cNvSpPr/>
          <p:nvPr/>
        </p:nvSpPr>
        <p:spPr>
          <a:xfrm>
            <a:off x="4048923" y="346454"/>
            <a:ext cx="1895128" cy="682246"/>
          </a:xfrm>
          <a:custGeom>
            <a:avLst/>
            <a:gdLst/>
            <a:ahLst/>
            <a:cxnLst/>
            <a:rect l="l" t="t" r="r" b="b"/>
            <a:pathLst>
              <a:path w="1895128" h="682246">
                <a:moveTo>
                  <a:pt x="0" y="0"/>
                </a:moveTo>
                <a:lnTo>
                  <a:pt x="1895129" y="0"/>
                </a:lnTo>
                <a:lnTo>
                  <a:pt x="1895129" y="682246"/>
                </a:lnTo>
                <a:lnTo>
                  <a:pt x="0" y="68224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455724" y="1183286"/>
            <a:ext cx="16532958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>
            <a:off x="16988682" y="165801"/>
            <a:ext cx="998435" cy="998435"/>
          </a:xfrm>
          <a:custGeom>
            <a:avLst/>
            <a:gdLst/>
            <a:ahLst/>
            <a:cxnLst/>
            <a:rect l="l" t="t" r="r" b="b"/>
            <a:pathLst>
              <a:path w="998435" h="998435">
                <a:moveTo>
                  <a:pt x="0" y="0"/>
                </a:moveTo>
                <a:lnTo>
                  <a:pt x="998436" y="0"/>
                </a:lnTo>
                <a:lnTo>
                  <a:pt x="998436" y="998435"/>
                </a:lnTo>
                <a:lnTo>
                  <a:pt x="0" y="99843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Freeform 4"/>
          <p:cNvSpPr/>
          <p:nvPr/>
        </p:nvSpPr>
        <p:spPr>
          <a:xfrm>
            <a:off x="4058442" y="6249429"/>
            <a:ext cx="10171116" cy="3766491"/>
          </a:xfrm>
          <a:custGeom>
            <a:avLst/>
            <a:gdLst/>
            <a:ahLst/>
            <a:cxnLst/>
            <a:rect l="l" t="t" r="r" b="b"/>
            <a:pathLst>
              <a:path w="10171116" h="3766491">
                <a:moveTo>
                  <a:pt x="0" y="0"/>
                </a:moveTo>
                <a:lnTo>
                  <a:pt x="10171116" y="0"/>
                </a:lnTo>
                <a:lnTo>
                  <a:pt x="10171116" y="3766491"/>
                </a:lnTo>
                <a:lnTo>
                  <a:pt x="0" y="376649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5" name="Freeform 5"/>
          <p:cNvSpPr/>
          <p:nvPr/>
        </p:nvSpPr>
        <p:spPr>
          <a:xfrm>
            <a:off x="4782636" y="2218350"/>
            <a:ext cx="8182401" cy="3841893"/>
          </a:xfrm>
          <a:custGeom>
            <a:avLst/>
            <a:gdLst/>
            <a:ahLst/>
            <a:cxnLst/>
            <a:rect l="l" t="t" r="r" b="b"/>
            <a:pathLst>
              <a:path w="8182401" h="3841893">
                <a:moveTo>
                  <a:pt x="0" y="0"/>
                </a:moveTo>
                <a:lnTo>
                  <a:pt x="8182401" y="0"/>
                </a:lnTo>
                <a:lnTo>
                  <a:pt x="8182401" y="3841893"/>
                </a:lnTo>
                <a:lnTo>
                  <a:pt x="0" y="38418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6" name="Freeform 6"/>
          <p:cNvSpPr/>
          <p:nvPr/>
        </p:nvSpPr>
        <p:spPr>
          <a:xfrm rot="-10800000">
            <a:off x="0" y="8029759"/>
            <a:ext cx="2484182" cy="2457082"/>
          </a:xfrm>
          <a:custGeom>
            <a:avLst/>
            <a:gdLst/>
            <a:ahLst/>
            <a:cxnLst/>
            <a:rect l="l" t="t" r="r" b="b"/>
            <a:pathLst>
              <a:path w="2484182" h="2457082">
                <a:moveTo>
                  <a:pt x="0" y="0"/>
                </a:moveTo>
                <a:lnTo>
                  <a:pt x="2484182" y="0"/>
                </a:lnTo>
                <a:lnTo>
                  <a:pt x="2484182" y="2457082"/>
                </a:lnTo>
                <a:lnTo>
                  <a:pt x="0" y="2457082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7" name="Freeform 7"/>
          <p:cNvSpPr/>
          <p:nvPr/>
        </p:nvSpPr>
        <p:spPr>
          <a:xfrm>
            <a:off x="5944052" y="404130"/>
            <a:ext cx="1895128" cy="682246"/>
          </a:xfrm>
          <a:custGeom>
            <a:avLst/>
            <a:gdLst/>
            <a:ahLst/>
            <a:cxnLst/>
            <a:rect l="l" t="t" r="r" b="b"/>
            <a:pathLst>
              <a:path w="1895128" h="682246">
                <a:moveTo>
                  <a:pt x="0" y="0"/>
                </a:moveTo>
                <a:lnTo>
                  <a:pt x="1895128" y="0"/>
                </a:lnTo>
                <a:lnTo>
                  <a:pt x="1895128" y="682246"/>
                </a:lnTo>
                <a:lnTo>
                  <a:pt x="0" y="682246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8" name="TextBox 8"/>
          <p:cNvSpPr txBox="1"/>
          <p:nvPr/>
        </p:nvSpPr>
        <p:spPr>
          <a:xfrm>
            <a:off x="668870" y="490382"/>
            <a:ext cx="5275182" cy="5383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177"/>
              </a:lnSpc>
            </a:pPr>
            <a:r>
              <a:rPr lang="en-US" sz="3763">
                <a:solidFill>
                  <a:srgbClr val="000000"/>
                </a:solidFill>
                <a:latin typeface="Rufina"/>
                <a:ea typeface="Rufina"/>
                <a:cs typeface="Rufina"/>
                <a:sym typeface="Rufina"/>
              </a:rPr>
              <a:t>CONCEITO MODULAR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-1381691" y="1145186"/>
            <a:ext cx="7325742" cy="323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60"/>
              </a:lnSpc>
            </a:pPr>
            <a:r>
              <a:rPr lang="en-US" sz="1900" b="1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Hackaton CBCA 2024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6867568" y="6088818"/>
            <a:ext cx="5273758" cy="3497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88"/>
              </a:lnSpc>
            </a:pPr>
            <a:r>
              <a:rPr lang="en-US" sz="2512">
                <a:solidFill>
                  <a:srgbClr val="000000"/>
                </a:solidFill>
                <a:latin typeface="Rufina"/>
                <a:ea typeface="Rufina"/>
                <a:cs typeface="Rufina"/>
                <a:sym typeface="Rufina"/>
              </a:rPr>
              <a:t>MODELO EXPANSIVEL 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507121" y="2057739"/>
            <a:ext cx="5273758" cy="3497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88"/>
              </a:lnSpc>
            </a:pPr>
            <a:r>
              <a:rPr lang="en-US" sz="2512">
                <a:solidFill>
                  <a:srgbClr val="000000"/>
                </a:solidFill>
                <a:latin typeface="Rufina"/>
                <a:ea typeface="Rufina"/>
                <a:cs typeface="Rufina"/>
                <a:sym typeface="Rufina"/>
              </a:rPr>
              <a:t>MODELO ORIGINAL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238</Words>
  <Application>Microsoft Office PowerPoint</Application>
  <PresentationFormat>Personalizar</PresentationFormat>
  <Paragraphs>77</Paragraphs>
  <Slides>9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Open Sans Bold</vt:lpstr>
      <vt:lpstr>Rufina</vt:lpstr>
      <vt:lpstr>Arial</vt:lpstr>
      <vt:lpstr>Calibri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de Arquitetura Corporativa Branco Preto</dc:title>
  <dc:creator>Pedro Alves</dc:creator>
  <cp:lastModifiedBy>Pedro Alves</cp:lastModifiedBy>
  <cp:revision>2</cp:revision>
  <dcterms:created xsi:type="dcterms:W3CDTF">2006-08-16T00:00:00Z</dcterms:created>
  <dcterms:modified xsi:type="dcterms:W3CDTF">2024-11-01T21:00:35Z</dcterms:modified>
  <dc:identifier>DAGVGXxIPx0</dc:identifier>
</cp:coreProperties>
</file>